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EFF"/>
    <a:srgbClr val="DD9CB9"/>
    <a:srgbClr val="FFF8E7"/>
    <a:srgbClr val="FFECC1"/>
    <a:srgbClr val="FFF4DB"/>
    <a:srgbClr val="FFF24A"/>
    <a:srgbClr val="320500"/>
    <a:srgbClr val="93BD00"/>
    <a:srgbClr val="75BCE3"/>
    <a:srgbClr val="009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9515" autoAdjust="0"/>
  </p:normalViewPr>
  <p:slideViewPr>
    <p:cSldViewPr snapToGrid="0">
      <p:cViewPr>
        <p:scale>
          <a:sx n="91" d="100"/>
          <a:sy n="91" d="100"/>
        </p:scale>
        <p:origin x="2496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6151" cy="496106"/>
          </a:xfrm>
          <a:prstGeom prst="rect">
            <a:avLst/>
          </a:prstGeom>
        </p:spPr>
        <p:txBody>
          <a:bodyPr vert="horz" lIns="86022" tIns="43012" rIns="86022" bIns="43012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54" y="0"/>
            <a:ext cx="2946151" cy="496106"/>
          </a:xfrm>
          <a:prstGeom prst="rect">
            <a:avLst/>
          </a:prstGeom>
        </p:spPr>
        <p:txBody>
          <a:bodyPr vert="horz" lIns="86022" tIns="43012" rIns="86022" bIns="43012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2024/9/3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29030"/>
            <a:ext cx="2946151" cy="496105"/>
          </a:xfrm>
          <a:prstGeom prst="rect">
            <a:avLst/>
          </a:prstGeom>
        </p:spPr>
        <p:txBody>
          <a:bodyPr vert="horz" lIns="86022" tIns="43012" rIns="86022" bIns="43012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54" y="9429030"/>
            <a:ext cx="2946151" cy="496105"/>
          </a:xfrm>
          <a:prstGeom prst="rect">
            <a:avLst/>
          </a:prstGeom>
        </p:spPr>
        <p:txBody>
          <a:bodyPr vert="horz" lIns="86022" tIns="43012" rIns="86022" bIns="43012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45658" cy="498054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0" y="3"/>
            <a:ext cx="2945658" cy="498054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2024/9/3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8" tIns="45705" rIns="91408" bIns="4570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9"/>
            <a:ext cx="5438140" cy="3908613"/>
          </a:xfrm>
          <a:prstGeom prst="rect">
            <a:avLst/>
          </a:prstGeom>
        </p:spPr>
        <p:txBody>
          <a:bodyPr vert="horz" lIns="91408" tIns="45705" rIns="91408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28588"/>
            <a:ext cx="2945658" cy="498053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0" y="9428588"/>
            <a:ext cx="2945658" cy="498053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9/3/2024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Server-win\share\アスクル関連\１月作業\0111アスクル\AI\002_922d_singlemother\haike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7775575" cy="10908637"/>
          </a:xfrm>
          <a:prstGeom prst="rect">
            <a:avLst/>
          </a:prstGeom>
          <a:noFill/>
        </p:spPr>
      </p:pic>
      <p:pic>
        <p:nvPicPr>
          <p:cNvPr id="3" name="Picture 4" descr="\\Server-win\share\アスクル関連\１月作業\0111アスクル\AI\002_922d_singlemother\haieishir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691" y="455385"/>
            <a:ext cx="7021513" cy="10031413"/>
          </a:xfrm>
          <a:prstGeom prst="rect">
            <a:avLst/>
          </a:prstGeom>
          <a:noFill/>
        </p:spPr>
      </p:pic>
      <p:pic>
        <p:nvPicPr>
          <p:cNvPr id="6" name="Picture 7" descr="\\Server-win\share\アスクル関連\１月作業\0111アスクル\AI\002_922d_singlemother\waku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577" y="2426815"/>
            <a:ext cx="6698115" cy="6626447"/>
          </a:xfrm>
          <a:prstGeom prst="rect">
            <a:avLst/>
          </a:prstGeom>
          <a:noFill/>
        </p:spPr>
      </p:pic>
      <p:sp>
        <p:nvSpPr>
          <p:cNvPr id="199" name="正方形/長方形 198"/>
          <p:cNvSpPr/>
          <p:nvPr/>
        </p:nvSpPr>
        <p:spPr>
          <a:xfrm>
            <a:off x="1082040" y="10253580"/>
            <a:ext cx="5570220" cy="99060"/>
          </a:xfrm>
          <a:prstGeom prst="rect">
            <a:avLst/>
          </a:prstGeom>
          <a:solidFill>
            <a:srgbClr val="FFF24A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5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1128" y="3096024"/>
            <a:ext cx="901700" cy="304800"/>
          </a:xfrm>
          <a:prstGeom prst="rect">
            <a:avLst/>
          </a:prstGeom>
          <a:noFill/>
        </p:spPr>
      </p:pic>
      <p:pic>
        <p:nvPicPr>
          <p:cNvPr id="73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3105" y="3105022"/>
            <a:ext cx="901700" cy="304800"/>
          </a:xfrm>
          <a:prstGeom prst="rect">
            <a:avLst/>
          </a:prstGeom>
          <a:noFill/>
        </p:spPr>
      </p:pic>
      <p:pic>
        <p:nvPicPr>
          <p:cNvPr id="77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3105" y="3756717"/>
            <a:ext cx="901700" cy="304800"/>
          </a:xfrm>
          <a:prstGeom prst="rect">
            <a:avLst/>
          </a:prstGeom>
          <a:noFill/>
        </p:spPr>
      </p:pic>
      <p:sp>
        <p:nvSpPr>
          <p:cNvPr id="95" name="テキスト ボックス 94"/>
          <p:cNvSpPr txBox="1"/>
          <p:nvPr/>
        </p:nvSpPr>
        <p:spPr>
          <a:xfrm>
            <a:off x="909638" y="2654967"/>
            <a:ext cx="476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在宅で、食べる機能を取り戻すには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891623" y="3083294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 時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063600" y="3091687"/>
            <a:ext cx="655316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 場</a:t>
            </a:r>
            <a:endParaRPr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3986445" y="3732587"/>
            <a:ext cx="809625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対 象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916731" y="3380023"/>
            <a:ext cx="1618596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2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１１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ja-JP" altLang="en-US" sz="2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６</a:t>
            </a:r>
            <a:r>
              <a:rPr kumimoji="1"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</a:t>
            </a:r>
            <a:endParaRPr kumimoji="1" lang="ja-JP" altLang="en-US" sz="1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939358" y="3702171"/>
            <a:ext cx="943566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講演</a:t>
            </a:r>
            <a:r>
              <a:rPr lang="en-US" altLang="ja-JP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kumimoji="1" lang="ja-JP" altLang="en-US" sz="1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4082358" y="3371858"/>
            <a:ext cx="2641572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青森県立保健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　講堂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082357" y="4033463"/>
            <a:ext cx="307909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保健医療福祉に関係する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職員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等</a:t>
            </a:r>
          </a:p>
        </p:txBody>
      </p:sp>
      <p:sp>
        <p:nvSpPr>
          <p:cNvPr id="195" name="円/楕円 194"/>
          <p:cNvSpPr/>
          <p:nvPr/>
        </p:nvSpPr>
        <p:spPr>
          <a:xfrm>
            <a:off x="758825" y="9921696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8" name="円/楕円 197"/>
          <p:cNvSpPr/>
          <p:nvPr/>
        </p:nvSpPr>
        <p:spPr>
          <a:xfrm>
            <a:off x="6711339" y="9921696"/>
            <a:ext cx="301625" cy="301625"/>
          </a:xfrm>
          <a:prstGeom prst="ellips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89519" y="636924"/>
            <a:ext cx="63550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地域包括</a:t>
            </a:r>
            <a:r>
              <a:rPr lang="ja-JP" altLang="en-US" sz="3200" dirty="0" smtClean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ケア・フォーラム</a:t>
            </a:r>
            <a:endParaRPr lang="en-US" altLang="ja-JP" sz="3200" dirty="0" smtClean="0">
              <a:solidFill>
                <a:srgbClr val="CC55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en-US" altLang="ja-JP" sz="3200" dirty="0" smtClean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in </a:t>
            </a:r>
            <a:r>
              <a:rPr lang="ja-JP" altLang="en-US" sz="3200" dirty="0" smtClean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青森 </a:t>
            </a:r>
            <a:r>
              <a:rPr lang="en-US" altLang="ja-JP" sz="3200" dirty="0" smtClean="0">
                <a:solidFill>
                  <a:srgbClr val="CC555D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2024</a:t>
            </a:r>
            <a:endParaRPr lang="en-US" altLang="ja-JP" sz="3200" dirty="0">
              <a:solidFill>
                <a:srgbClr val="CC555D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1115" y="2426815"/>
            <a:ext cx="111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kumimoji="1" lang="ja-JP" altLang="en-US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70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18112" y="4437162"/>
            <a:ext cx="901700" cy="304800"/>
          </a:xfrm>
          <a:prstGeom prst="rect">
            <a:avLst/>
          </a:prstGeom>
          <a:noFill/>
        </p:spPr>
      </p:pic>
      <p:sp>
        <p:nvSpPr>
          <p:cNvPr id="71" name="テキスト ボックス 70"/>
          <p:cNvSpPr txBox="1"/>
          <p:nvPr/>
        </p:nvSpPr>
        <p:spPr>
          <a:xfrm>
            <a:off x="3933487" y="4422127"/>
            <a:ext cx="862583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 員</a:t>
            </a:r>
            <a:endParaRPr kumimoji="1"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4106553" y="4742483"/>
            <a:ext cx="290641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300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r>
              <a:rPr lang="ja-JP" altLang="en-US" sz="7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（定員になり次第申込期限前に締切る場合があります。）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184655" y="3462928"/>
            <a:ext cx="1595971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受付　１３：３０～</a:t>
            </a:r>
            <a:r>
              <a:rPr lang="en-US" altLang="ja-JP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</a:p>
        </p:txBody>
      </p:sp>
      <p:sp>
        <p:nvSpPr>
          <p:cNvPr id="11" name="正方形/長方形 10"/>
          <p:cNvSpPr>
            <a:spLocks/>
          </p:cNvSpPr>
          <p:nvPr/>
        </p:nvSpPr>
        <p:spPr bwMode="hidden">
          <a:xfrm>
            <a:off x="807719" y="5276601"/>
            <a:ext cx="6127471" cy="93756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10246" y="5799980"/>
            <a:ext cx="400866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ふれあい歯科ごとう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代表</a:t>
            </a:r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五島</a:t>
            </a:r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朋幸　氏</a:t>
            </a:r>
            <a:endParaRPr kumimoji="1"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1" name="object 2">
            <a:extLst>
              <a:ext uri="{FF2B5EF4-FFF2-40B4-BE49-F238E27FC236}">
                <a16:creationId xmlns:a16="http://schemas.microsoft.com/office/drawing/2014/main" id="{8A1038A7-F8BB-D848-AE43-4289AFA2CB55}"/>
              </a:ext>
            </a:extLst>
          </p:cNvPr>
          <p:cNvSpPr txBox="1"/>
          <p:nvPr/>
        </p:nvSpPr>
        <p:spPr>
          <a:xfrm>
            <a:off x="1610204" y="9064327"/>
            <a:ext cx="3626622" cy="72391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spcBef>
                <a:spcPts val="600"/>
              </a:spcBef>
            </a:pPr>
            <a:r>
              <a:rPr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【</a:t>
            </a: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申込方法</a:t>
            </a:r>
            <a:r>
              <a:rPr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】</a:t>
            </a: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専用申込</a:t>
            </a:r>
            <a:r>
              <a:rPr lang="ja-JP" altLang="en-US" sz="12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フォーム</a:t>
            </a: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からお申込みください。</a:t>
            </a:r>
            <a:endParaRPr lang="en-US" altLang="ja-JP" sz="1200" b="1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HiraMinProN-W6"/>
            </a:endParaRPr>
          </a:p>
          <a:p>
            <a:pPr marL="12700">
              <a:spcBef>
                <a:spcPts val="600"/>
              </a:spcBef>
            </a:pPr>
            <a:r>
              <a:rPr lang="ja-JP" altLang="en-US" sz="12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　</a:t>
            </a:r>
            <a:r>
              <a:rPr lang="en-US" altLang="ja-JP" sz="12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https://forms.gle/GG3TYRLaTfn7Pwrb6</a:t>
            </a:r>
            <a:endParaRPr lang="en-US" altLang="ja-JP" sz="1200" b="1" strike="sngStrike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HiraMinProN-W6"/>
            </a:endParaRPr>
          </a:p>
          <a:p>
            <a:pPr marL="12700">
              <a:spcBef>
                <a:spcPts val="600"/>
              </a:spcBef>
            </a:pPr>
            <a:r>
              <a:rPr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【</a:t>
            </a: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申込期限</a:t>
            </a:r>
            <a:r>
              <a:rPr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】2024</a:t>
            </a: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年</a:t>
            </a:r>
            <a:r>
              <a:rPr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10</a:t>
            </a: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月</a:t>
            </a:r>
            <a:r>
              <a:rPr lang="en-US" altLang="ja-JP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3</a:t>
            </a:r>
            <a:r>
              <a:rPr lang="en-US" altLang="ja-JP" sz="1200" b="1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0</a:t>
            </a:r>
            <a:r>
              <a:rPr lang="ja-JP" altLang="en-US" sz="12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HiraMinProN-W6"/>
              </a:rPr>
              <a:t>日（水）正午</a:t>
            </a:r>
            <a:endParaRPr lang="en-US" altLang="ja-JP" sz="1200" b="1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HiraMinProN-W6"/>
            </a:endParaRPr>
          </a:p>
        </p:txBody>
      </p:sp>
      <p:sp>
        <p:nvSpPr>
          <p:cNvPr id="82" name="object 4">
            <a:extLst>
              <a:ext uri="{FF2B5EF4-FFF2-40B4-BE49-F238E27FC236}">
                <a16:creationId xmlns:a16="http://schemas.microsoft.com/office/drawing/2014/main" id="{B72C2FBD-5C3D-3C44-8AD2-BAE1669DC210}"/>
              </a:ext>
            </a:extLst>
          </p:cNvPr>
          <p:cNvSpPr txBox="1"/>
          <p:nvPr/>
        </p:nvSpPr>
        <p:spPr>
          <a:xfrm>
            <a:off x="1552729" y="9896752"/>
            <a:ext cx="4670116" cy="392415"/>
          </a:xfrm>
          <a:prstGeom prst="rect">
            <a:avLst/>
          </a:prstGeom>
          <a:noFill/>
          <a:ln>
            <a:noFill/>
          </a:ln>
        </p:spPr>
        <p:txBody>
          <a:bodyPr vert="horz" wrap="square" lIns="32400" tIns="30480" rIns="0" bIns="0" rtlCol="0" anchor="ctr" anchorCtr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lang="en-US" altLang="ja-JP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【</a:t>
            </a: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お問合せ</a:t>
            </a:r>
            <a:r>
              <a:rPr lang="en-US" altLang="ja-JP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】</a:t>
            </a: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　青森</a:t>
            </a:r>
            <a:r>
              <a:rPr lang="ja-JP" altLang="en-US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県立保健大学キャリア開発センター</a:t>
            </a: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　</a:t>
            </a:r>
            <a:r>
              <a:rPr 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TEL</a:t>
            </a:r>
            <a:r>
              <a:rPr lang="en-US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　017-765-4085　FAX　</a:t>
            </a:r>
            <a:r>
              <a:rPr 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017-765-2021</a:t>
            </a:r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　</a:t>
            </a:r>
            <a:r>
              <a:rPr 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E-mail</a:t>
            </a:r>
            <a:r>
              <a:rPr lang="en-US" sz="1050" b="1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HiraMinProN-W6"/>
              </a:rPr>
              <a:t>　kenshu@auhw.ac.jp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48746" y="3979547"/>
            <a:ext cx="2033513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１４：００</a:t>
            </a:r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１５：００</a:t>
            </a:r>
            <a:endParaRPr kumimoji="1" lang="ja-JP" altLang="en-US" sz="1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39357" y="4276661"/>
            <a:ext cx="2539165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ja-JP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実践報告・意見交換</a:t>
            </a:r>
            <a:r>
              <a:rPr lang="en-US" altLang="ja-JP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  <a:endParaRPr kumimoji="1" lang="ja-JP" altLang="en-US" sz="1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948747" y="4573087"/>
            <a:ext cx="1943866" cy="3847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１５：００</a:t>
            </a:r>
            <a:r>
              <a:rPr kumimoji="1"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～</a:t>
            </a:r>
            <a:r>
              <a:rPr lang="ja-JP" altLang="en-US" sz="19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１６：００</a:t>
            </a:r>
            <a:endParaRPr kumimoji="1" lang="ja-JP" altLang="en-US" sz="19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9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4400" y="6296779"/>
            <a:ext cx="1223481" cy="304800"/>
          </a:xfrm>
          <a:prstGeom prst="rect">
            <a:avLst/>
          </a:prstGeom>
          <a:noFill/>
        </p:spPr>
      </p:pic>
      <p:sp>
        <p:nvSpPr>
          <p:cNvPr id="40" name="テキスト ボックス 39"/>
          <p:cNvSpPr txBox="1"/>
          <p:nvPr/>
        </p:nvSpPr>
        <p:spPr>
          <a:xfrm>
            <a:off x="837271" y="6284049"/>
            <a:ext cx="1067940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実践報告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3" name="正方形/長方形 52"/>
          <p:cNvSpPr>
            <a:spLocks/>
          </p:cNvSpPr>
          <p:nvPr/>
        </p:nvSpPr>
        <p:spPr bwMode="white">
          <a:xfrm>
            <a:off x="812357" y="6630210"/>
            <a:ext cx="6122833" cy="10192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10247" y="7225539"/>
            <a:ext cx="517859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健生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病院 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リハビリテーション科　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副技師長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zh-CN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小山内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zh-CN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奈津美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氏</a:t>
            </a:r>
            <a:endParaRPr kumimoji="1"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4" name="正方形/長方形 53"/>
          <p:cNvSpPr>
            <a:spLocks/>
          </p:cNvSpPr>
          <p:nvPr/>
        </p:nvSpPr>
        <p:spPr bwMode="white">
          <a:xfrm>
            <a:off x="799551" y="7748601"/>
            <a:ext cx="6135639" cy="121987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2777" y="8573994"/>
            <a:ext cx="554727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青森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県立保健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大学客員研究員</a:t>
            </a:r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歯科衛生士</a:t>
            </a:r>
            <a:r>
              <a:rPr lang="ja-JP" altLang="en-US" sz="18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伊藤　留美　氏</a:t>
            </a:r>
            <a:endParaRPr kumimoji="1"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10247" y="5252359"/>
            <a:ext cx="4645524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</a:t>
            </a:r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r>
              <a:rPr lang="ja-JP" altLang="en-US" sz="1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『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食べること 生きること ～地域食支援の実践～ 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10247" y="6609292"/>
            <a:ext cx="6451204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</a:t>
            </a:r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『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食べる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可能性を高めるため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の包括的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嚥下リハビリテーションの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実践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10320" y="7720231"/>
            <a:ext cx="655454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</a:t>
            </a:r>
            <a:r>
              <a:rPr kumimoji="1"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】</a:t>
            </a: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『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在宅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がん患者さんの「食」と「口腔」を全力で支える！多職種ととも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lang="en-US" altLang="ja-JP" sz="16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「</a:t>
            </a:r>
            <a:r>
              <a:rPr lang="ja-JP" altLang="en-US" sz="1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協働」で実践できる口腔ケアって何</a:t>
            </a: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だろう</a:t>
            </a:r>
            <a:r>
              <a:rPr lang="en-US" altLang="ja-JP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』</a:t>
            </a:r>
            <a:endParaRPr kumimoji="1" lang="en-US" altLang="ja-JP" sz="16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49" name="Picture 6" descr="\\Server-win\share\アスクル関連\１月作業\0111アスクル\AI\002_922d_singlemother\obi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8431" y="4984773"/>
            <a:ext cx="901700" cy="304800"/>
          </a:xfrm>
          <a:prstGeom prst="rect">
            <a:avLst/>
          </a:prstGeom>
          <a:noFill/>
        </p:spPr>
      </p:pic>
      <p:sp>
        <p:nvSpPr>
          <p:cNvPr id="69" name="テキスト ボックス 68"/>
          <p:cNvSpPr txBox="1"/>
          <p:nvPr/>
        </p:nvSpPr>
        <p:spPr>
          <a:xfrm>
            <a:off x="799550" y="4966408"/>
            <a:ext cx="810654" cy="3231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講 演</a:t>
            </a:r>
            <a:endParaRPr kumimoji="1" lang="ja-JP" altLang="en-US" sz="2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750" y="9021116"/>
            <a:ext cx="900000" cy="900000"/>
          </a:xfrm>
          <a:prstGeom prst="rect">
            <a:avLst/>
          </a:prstGeom>
        </p:spPr>
      </p:pic>
      <p:sp>
        <p:nvSpPr>
          <p:cNvPr id="9" name="二等辺三角形 8"/>
          <p:cNvSpPr/>
          <p:nvPr/>
        </p:nvSpPr>
        <p:spPr>
          <a:xfrm rot="5400000">
            <a:off x="5103483" y="9316099"/>
            <a:ext cx="281506" cy="317816"/>
          </a:xfrm>
          <a:prstGeom prst="triangle">
            <a:avLst/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対角する 2 つの角を丸めた四角形 3"/>
          <p:cNvSpPr/>
          <p:nvPr/>
        </p:nvSpPr>
        <p:spPr>
          <a:xfrm>
            <a:off x="710246" y="1764254"/>
            <a:ext cx="6302718" cy="586691"/>
          </a:xfrm>
          <a:prstGeom prst="round2DiagRect">
            <a:avLst/>
          </a:prstGeom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30716" y="1703395"/>
            <a:ext cx="6702975" cy="658297"/>
          </a:xfrm>
          <a:prstGeom prst="roundRect">
            <a:avLst>
              <a:gd name="adj" fmla="val 19482"/>
            </a:avLst>
          </a:prstGeom>
          <a:solidFill>
            <a:srgbClr val="D5EEFF"/>
          </a:solidFill>
        </p:spPr>
        <p:txBody>
          <a:bodyPr wrap="square" lIns="0" tIns="0" rIns="0" bIns="0" rtlCol="0" anchor="ctr">
            <a:spAutoFit/>
          </a:bodyPr>
          <a:lstStyle/>
          <a:p>
            <a:r>
              <a:rPr lang="ja-JP" altLang="en-US" sz="1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本フォーラム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は、平成</a:t>
            </a:r>
            <a:r>
              <a:rPr lang="en-US" altLang="ja-JP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13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から保健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医療福祉専門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職を対象に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地域のニーズに対応した多岐にわたる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テーマで実施しています。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今年度は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、「在宅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の方が、食べる機能を維持する、または取り戻すにはどうすれば良い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か」を</a:t>
            </a:r>
            <a:r>
              <a:rPr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共に考え、実践につなげる場として、皆様のご参加をお待ちしております。</a:t>
            </a:r>
            <a:endParaRPr kumimoji="1" lang="ja-JP" altLang="en-US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" name="星 7 6"/>
          <p:cNvSpPr/>
          <p:nvPr/>
        </p:nvSpPr>
        <p:spPr>
          <a:xfrm>
            <a:off x="6168480" y="399074"/>
            <a:ext cx="1226865" cy="1226865"/>
          </a:xfrm>
          <a:prstGeom prst="star7">
            <a:avLst>
              <a:gd name="adj" fmla="val 37637"/>
              <a:gd name="hf" fmla="val 102572"/>
              <a:gd name="vf" fmla="val 105210"/>
            </a:avLst>
          </a:prstGeom>
          <a:solidFill>
            <a:srgbClr val="DD9CB9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endParaRPr kumimoji="1" lang="ja-JP" altLang="en-US" sz="32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226068" y="905205"/>
            <a:ext cx="1106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無料</a:t>
            </a: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252341" y="681565"/>
            <a:ext cx="105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参加料</a:t>
            </a:r>
            <a:endParaRPr kumimoji="1" lang="ja-JP" altLang="en-US" sz="18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lIns="0" tIns="0" rIns="0" bIns="0">
        <a:spAutoFit/>
      </a:bodyPr>
      <a:lstStyle>
        <a:defPPr>
          <a:defRPr sz="3200" b="1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HiraMinProN-W6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2017-01-19T10:37:45Z</dcterms:created>
  <dcterms:modified xsi:type="dcterms:W3CDTF">2024-09-03T08:28:05Z</dcterms:modified>
</cp:coreProperties>
</file>